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43382</c:v>
                </c:pt>
                <c:pt idx="1">
                  <c:v>61381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40806</c:v>
                </c:pt>
                <c:pt idx="1">
                  <c:v>59928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9567616"/>
        <c:axId val="330114176"/>
      </c:barChart>
      <c:catAx>
        <c:axId val="329567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30114176"/>
        <c:crosses val="autoZero"/>
        <c:auto val="1"/>
        <c:lblAlgn val="ctr"/>
        <c:lblOffset val="100"/>
        <c:noMultiLvlLbl val="0"/>
      </c:catAx>
      <c:valAx>
        <c:axId val="3301141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29567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676946631671044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491.05</c:v>
                </c:pt>
                <c:pt idx="1">
                  <c:v>927.51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11188.68</c:v>
                </c:pt>
                <c:pt idx="1">
                  <c:v>6697.35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7241.5</c:v>
                </c:pt>
                <c:pt idx="1">
                  <c:v>10132.6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24460.91</c:v>
                </c:pt>
                <c:pt idx="1">
                  <c:v>43623.77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29201920"/>
        <c:axId val="329212672"/>
      </c:barChart>
      <c:catAx>
        <c:axId val="32920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29212672"/>
        <c:crosses val="autoZero"/>
        <c:auto val="1"/>
        <c:lblAlgn val="ctr"/>
        <c:lblOffset val="100"/>
        <c:tickLblSkip val="1"/>
        <c:noMultiLvlLbl val="0"/>
      </c:catAx>
      <c:valAx>
        <c:axId val="32921267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29201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49765072399363036"/>
          <c:w val="0.67331667944316553"/>
          <c:h val="0.50234927600636969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43382.15</c:v>
                </c:pt>
                <c:pt idx="1">
                  <c:v>61381.23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0130560"/>
        <c:axId val="330132096"/>
      </c:lineChart>
      <c:catAx>
        <c:axId val="330130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30132096"/>
        <c:crosses val="autoZero"/>
        <c:auto val="1"/>
        <c:lblAlgn val="ctr"/>
        <c:lblOffset val="100"/>
        <c:noMultiLvlLbl val="0"/>
      </c:catAx>
      <c:valAx>
        <c:axId val="330132096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30130560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0.1011817527778518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2.4325755157850071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1.2426986749262387E-2"/>
                  <c:y val="2.946703671967362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6.3900761822207634E-3"/>
                  <c:y val="4.5450816281023378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8.7497687875946834E-2"/>
                  <c:y val="-0.115704381594023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9.0376452331255741E-2"/>
                  <c:y val="0.1397982051774697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0.12482897082371459"/>
                  <c:y val="1.113174232979127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прочие расходы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0.14499999999999999</c:v>
                </c:pt>
                <c:pt idx="1">
                  <c:v>8.6999999999999994E-2</c:v>
                </c:pt>
                <c:pt idx="2">
                  <c:v>0.22500000000000001</c:v>
                </c:pt>
                <c:pt idx="3">
                  <c:v>0.32200000000000001</c:v>
                </c:pt>
                <c:pt idx="4">
                  <c:v>0.20799999999999999</c:v>
                </c:pt>
                <c:pt idx="5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0.23689</cdr:y>
    </cdr:from>
    <cdr:to>
      <cdr:x>0.68393</cdr:x>
      <cdr:y>0.63336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516295" y="1152128"/>
          <a:ext cx="3240360" cy="192824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0.39306</cdr:x>
      <cdr:y>0.29611</cdr:y>
    </cdr:from>
    <cdr:to>
      <cdr:x>0.82082</cdr:x>
      <cdr:y>0.79279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3308383" y="1440160"/>
          <a:ext cx="3600400" cy="2415574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0.45717</cdr:x>
      <cdr:y>0.31092</cdr:y>
    </cdr:from>
    <cdr:to>
      <cdr:x>0.58024</cdr:x>
      <cdr:y>0.39319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47984" y="1512166"/>
          <a:ext cx="103586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+41,5%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0.5</cdr:y>
    </cdr:from>
    <cdr:to>
      <cdr:x>0.47379</cdr:x>
      <cdr:y>0.70833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328" y="864096"/>
          <a:ext cx="151213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+ 41,5 %</a:t>
          </a:r>
          <a:endParaRPr lang="ru-RU" sz="16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Фроловского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51924714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63 166,73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61 381,23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1 785,50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97,2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60 866,73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59 927,87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938,86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98,5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300,00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1 453,36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Фроловского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87609650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Фроловского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4637167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+46,9%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82061026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82737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44494" y="5051991"/>
            <a:ext cx="758133" cy="39323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16,7 %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4005064"/>
            <a:ext cx="82796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56,4 %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2" y="6021288"/>
            <a:ext cx="683945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1,5 %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733256"/>
            <a:ext cx="687363" cy="28803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10,9 %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2" y="5157192"/>
            <a:ext cx="683946" cy="36003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16,5 %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501008"/>
            <a:ext cx="683947" cy="5040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71,1 %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59961"/>
            <a:ext cx="68394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1,1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200" b="1" dirty="0" smtClean="0">
                <a:solidFill>
                  <a:prstClr val="black"/>
                </a:solidFill>
              </a:rPr>
              <a:t>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</a:t>
            </a:r>
            <a:r>
              <a:rPr lang="ru-RU" sz="2400" b="1" kern="0" dirty="0" err="1" smtClean="0">
                <a:solidFill>
                  <a:srgbClr val="000000"/>
                </a:solidFill>
                <a:latin typeface="Times New Roman" pitchFamily="18" charset="0"/>
              </a:rPr>
              <a:t>Фроловского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78" y="5661248"/>
            <a:ext cx="758133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25,8 %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Фроловского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07027852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altLang="ru-RU" sz="24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Фроловского</a:t>
            </a: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42904508"/>
              </p:ext>
            </p:extLst>
          </p:nvPr>
        </p:nvGraphicFramePr>
        <p:xfrm>
          <a:off x="179512" y="1340768"/>
          <a:ext cx="8856983" cy="5361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2387"/>
                <a:gridCol w="1621702"/>
                <a:gridCol w="1621702"/>
                <a:gridCol w="1047868"/>
                <a:gridCol w="823324"/>
              </a:tblGrid>
              <a:tr h="4505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8 712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73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5 194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5 194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13 471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19 321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12 480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12 480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7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87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3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60 867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59 928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27673878"/>
              </p:ext>
            </p:extLst>
          </p:nvPr>
        </p:nvGraphicFramePr>
        <p:xfrm>
          <a:off x="107504" y="845091"/>
          <a:ext cx="8928991" cy="5947390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4956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415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3 823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3 781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86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37 984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37 171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86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1 180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1 180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2 909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2 879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5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12 555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12 554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888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(муниципального) долга</a:t>
                      </a: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72,3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2 262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2 225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8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60 867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59 928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98,5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976714"/>
              </p:ext>
            </p:extLst>
          </p:nvPr>
        </p:nvGraphicFramePr>
        <p:xfrm>
          <a:off x="107504" y="1196751"/>
          <a:ext cx="8784208" cy="515853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12 478,8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12 478,8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6 136,1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5 723,8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26 321,8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25 952,2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287,0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286,6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6 081,3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5 993,3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5 194,4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5 194,4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452,2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422,2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56 951,6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56 051,3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98,4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139365"/>
              </p:ext>
            </p:extLst>
          </p:nvPr>
        </p:nvGraphicFramePr>
        <p:xfrm>
          <a:off x="251521" y="1378928"/>
          <a:ext cx="8712966" cy="5111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7201"/>
                <a:gridCol w="1304884"/>
                <a:gridCol w="1030172"/>
                <a:gridCol w="1135479"/>
                <a:gridCol w="975230"/>
              </a:tblGrid>
              <a:tr h="1488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25341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12412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Фроловского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сельского поселения от 13.12.2021 № 230 "О бюджете муниципального образования </a:t>
                      </a:r>
                      <a:r>
                        <a:rPr lang="ru-RU" sz="16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Фроловское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сельское поселения на 2022 год и плановый период 2023-2024 годов"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18755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Думы Пермского муниципального округа Пермского края от 22.12.2022 № 83 "О внесении изменений в решение Совета депутатов Фроловского сельского поселения от 13.12.2021 № 230 "О бюджете муниципального образования Фроловское сельское поселения на 2022 год и плановый период 2023-2024 годов""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-200,00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25341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10458</TotalTime>
  <Words>582</Words>
  <Application>Microsoft Office PowerPoint</Application>
  <PresentationFormat>Экран (4:3)</PresentationFormat>
  <Paragraphs>247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Фроловского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603</cp:revision>
  <cp:lastPrinted>2023-03-20T04:51:27Z</cp:lastPrinted>
  <dcterms:created xsi:type="dcterms:W3CDTF">2018-04-12T10:07:47Z</dcterms:created>
  <dcterms:modified xsi:type="dcterms:W3CDTF">2023-04-28T04:52:53Z</dcterms:modified>
</cp:coreProperties>
</file>